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6858000" cy="9144000" type="screen4x3"/>
  <p:notesSz cx="9926638" cy="66690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B282EE6-7C7D-4E21-835B-FF6647E4CC6A}">
          <p14:sldIdLst>
            <p14:sldId id="259"/>
            <p14:sldId id="260"/>
          </p14:sldIdLst>
        </p14:section>
        <p14:section name="Section sans titre" id="{14B3F6A5-7184-4D59-82E3-33B1B1BE084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56"/>
    <a:srgbClr val="E8E8E6"/>
    <a:srgbClr val="015D58"/>
    <a:srgbClr val="ECEBE9"/>
    <a:srgbClr val="EDECEB"/>
    <a:srgbClr val="EDEDEC"/>
    <a:srgbClr val="EBEBE9"/>
    <a:srgbClr val="0F6192"/>
    <a:srgbClr val="230A86"/>
    <a:srgbClr val="FF2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6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10EE4-0C99-43ED-8C5E-BDC7C95E7CDF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F11196-DFA7-40A0-A27B-68CC0F1FFFA7}">
      <dgm:prSet phldrT="[Texte]" custT="1"/>
      <dgm:spPr>
        <a:xfrm>
          <a:off x="127274" y="1337"/>
          <a:ext cx="3103634" cy="804115"/>
        </a:xfrm>
        <a:prstGeom prst="roundRect">
          <a:avLst>
            <a:gd name="adj" fmla="val 10000"/>
          </a:avLst>
        </a:prstGeom>
        <a:solidFill>
          <a:srgbClr val="E8E8E6">
            <a:alpha val="72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r-FR" sz="1400" b="1" dirty="0">
              <a:solidFill>
                <a:schemeClr val="tx1"/>
              </a:solidFill>
              <a:latin typeface="Marianne" panose="02000000000000000000" pitchFamily="50" charset="0"/>
              <a:ea typeface="+mn-ea"/>
              <a:cs typeface="+mn-cs"/>
            </a:rPr>
            <a:t>Un accompagnement personnalisé entièrement pris en charge</a:t>
          </a:r>
        </a:p>
      </dgm:t>
    </dgm:pt>
    <dgm:pt modelId="{86292D19-250F-4134-869B-3CB73052A5A4}" type="parTrans" cxnId="{9C68635A-A9C2-49DA-8743-E12596319837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1A5A2026-9B3D-47AE-93E0-B46B5EE62ACB}" type="sibTrans" cxnId="{9C68635A-A9C2-49DA-8743-E12596319837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89DBED69-885F-4A0B-9486-032F61ACAF9C}">
      <dgm:prSet phldrT="[Texte]" custT="1"/>
      <dgm:spPr>
        <a:xfrm>
          <a:off x="1013056" y="950193"/>
          <a:ext cx="2184432" cy="804115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0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Un </a:t>
          </a: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diagnostic détaillé </a:t>
          </a:r>
          <a:r>
            <a:rPr lang="fr-FR" sz="10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pour identifier des solutions conjuguant économie et Développement Durable</a:t>
          </a:r>
          <a:endParaRPr lang="fr-FR" sz="1000" dirty="0">
            <a:solidFill>
              <a:sysClr val="window" lastClr="FFFFFF"/>
            </a:solidFill>
            <a:latin typeface="Marianne" panose="02000000000000000000" pitchFamily="50" charset="0"/>
            <a:ea typeface="+mn-ea"/>
            <a:cs typeface="+mn-cs"/>
          </a:endParaRPr>
        </a:p>
      </dgm:t>
    </dgm:pt>
    <dgm:pt modelId="{B84EE271-A4DA-4567-B729-8C84F9FF43BC}" type="parTrans" cxnId="{5932C288-7543-46CF-896C-62D7E94BA304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8BDE8E39-3C7A-408D-A54B-25349CD0E9D2}" type="sibTrans" cxnId="{5932C288-7543-46CF-896C-62D7E94BA304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8FAF943C-534C-4327-8DCC-5873B1FBFD34}">
      <dgm:prSet phldrT="[Texte]" custT="1"/>
      <dgm:spPr>
        <a:xfrm>
          <a:off x="1013056" y="2751410"/>
          <a:ext cx="2184432" cy="804115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000" b="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Une </a:t>
          </a: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aide au montage </a:t>
          </a:r>
          <a:r>
            <a:rPr lang="fr-FR" sz="1000" b="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du dossier d’aide Fonds Tourisme Durable </a:t>
          </a: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pour un financement </a:t>
          </a:r>
          <a:r>
            <a:rPr lang="fr-FR" sz="1000" b="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des actions prioritaires mises en place</a:t>
          </a:r>
          <a:endParaRPr lang="fr-FR" sz="1000" b="0" dirty="0">
            <a:solidFill>
              <a:sysClr val="window" lastClr="FFFFFF"/>
            </a:solidFill>
            <a:latin typeface="Marianne" panose="02000000000000000000" pitchFamily="50" charset="0"/>
            <a:ea typeface="+mn-ea"/>
            <a:cs typeface="+mn-cs"/>
          </a:endParaRPr>
        </a:p>
      </dgm:t>
    </dgm:pt>
    <dgm:pt modelId="{82A3983E-7265-4671-9C32-8A3756947043}" type="parTrans" cxnId="{FFDD3431-4DDB-45C2-A9FA-ADE4DB8303B5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D22C1A8D-2269-4D54-9249-5BE9A737EDA8}" type="sibTrans" cxnId="{FFDD3431-4DDB-45C2-A9FA-ADE4DB8303B5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59E783AB-9EAF-412A-8F35-8039C3DD0EAD}">
      <dgm:prSet custT="1"/>
      <dgm:spPr>
        <a:xfrm>
          <a:off x="1013056" y="1850801"/>
          <a:ext cx="2184432" cy="804115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0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Un </a:t>
          </a: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plan d’actions ciblées </a:t>
          </a:r>
          <a:r>
            <a:rPr lang="fr-FR" sz="1000" b="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pour prioriser pratiques et actions les plus efficaces</a:t>
          </a:r>
          <a:endParaRPr lang="fr-FR" sz="1000" dirty="0">
            <a:solidFill>
              <a:srgbClr val="EDECEB"/>
            </a:solidFill>
            <a:latin typeface="Marianne" panose="02000000000000000000" pitchFamily="50" charset="0"/>
            <a:ea typeface="+mn-ea"/>
            <a:cs typeface="+mn-cs"/>
          </a:endParaRPr>
        </a:p>
      </dgm:t>
    </dgm:pt>
    <dgm:pt modelId="{515B7E97-5666-4FA5-90C1-E60605C03BAA}" type="parTrans" cxnId="{0C864570-F83B-4221-B103-F2BF634AF98D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168F6022-E2AA-48CE-A9CC-237D774F8917}" type="sibTrans" cxnId="{0C864570-F83B-4221-B103-F2BF634AF98D}">
      <dgm:prSet/>
      <dgm:spPr/>
      <dgm:t>
        <a:bodyPr/>
        <a:lstStyle/>
        <a:p>
          <a:endParaRPr lang="fr-FR" sz="1000">
            <a:latin typeface="Marianne" panose="02000000000000000000" pitchFamily="50" charset="0"/>
          </a:endParaRPr>
        </a:p>
      </dgm:t>
    </dgm:pt>
    <dgm:pt modelId="{5A791321-897E-4AF0-BC53-C742D6AC2667}" type="pres">
      <dgm:prSet presAssocID="{39B10EE4-0C99-43ED-8C5E-BDC7C95E7CD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DCBBDFFC-69D9-435A-98D3-EF6B3AB3390A}" type="pres">
      <dgm:prSet presAssocID="{22F11196-DFA7-40A0-A27B-68CC0F1FFFA7}" presName="root" presStyleCnt="0">
        <dgm:presLayoutVars>
          <dgm:chMax/>
          <dgm:chPref val="4"/>
        </dgm:presLayoutVars>
      </dgm:prSet>
      <dgm:spPr/>
    </dgm:pt>
    <dgm:pt modelId="{95ED6749-E94B-4163-A833-74BD720A165A}" type="pres">
      <dgm:prSet presAssocID="{22F11196-DFA7-40A0-A27B-68CC0F1FFFA7}" presName="rootComposite" presStyleCnt="0">
        <dgm:presLayoutVars/>
      </dgm:prSet>
      <dgm:spPr/>
    </dgm:pt>
    <dgm:pt modelId="{422EB442-D9D0-4712-A7D5-004AF12FB34E}" type="pres">
      <dgm:prSet presAssocID="{22F11196-DFA7-40A0-A27B-68CC0F1FFFA7}" presName="rootText" presStyleLbl="node0" presStyleIdx="0" presStyleCnt="1" custScaleX="102201">
        <dgm:presLayoutVars>
          <dgm:chMax/>
          <dgm:chPref val="4"/>
        </dgm:presLayoutVars>
      </dgm:prSet>
      <dgm:spPr/>
    </dgm:pt>
    <dgm:pt modelId="{DD886EA9-2830-41C5-8AA7-F7FEDC26C0EE}" type="pres">
      <dgm:prSet presAssocID="{22F11196-DFA7-40A0-A27B-68CC0F1FFFA7}" presName="childShape" presStyleCnt="0">
        <dgm:presLayoutVars>
          <dgm:chMax val="0"/>
          <dgm:chPref val="0"/>
        </dgm:presLayoutVars>
      </dgm:prSet>
      <dgm:spPr/>
    </dgm:pt>
    <dgm:pt modelId="{B9F8491D-0602-43E1-972F-BC19183A8E97}" type="pres">
      <dgm:prSet presAssocID="{89DBED69-885F-4A0B-9486-032F61ACAF9C}" presName="childComposite" presStyleCnt="0">
        <dgm:presLayoutVars>
          <dgm:chMax val="0"/>
          <dgm:chPref val="0"/>
        </dgm:presLayoutVars>
      </dgm:prSet>
      <dgm:spPr/>
    </dgm:pt>
    <dgm:pt modelId="{9F6018F2-7CA0-4842-88A3-6C1DA3FF1F72}" type="pres">
      <dgm:prSet presAssocID="{89DBED69-885F-4A0B-9486-032F61ACAF9C}" presName="Image" presStyleLbl="node1" presStyleIdx="0" presStyleCnt="3" custScaleX="74354" custScaleY="75095"/>
      <dgm:spPr>
        <a:xfrm>
          <a:off x="263805" y="1050325"/>
          <a:ext cx="597891" cy="60385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5C12691-0176-4A78-9F0F-ECDBAFCA54FF}" type="pres">
      <dgm:prSet presAssocID="{89DBED69-885F-4A0B-9486-032F61ACAF9C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798C63FA-0A70-4129-B5AB-04659C7CC8F2}" type="pres">
      <dgm:prSet presAssocID="{59E783AB-9EAF-412A-8F35-8039C3DD0EAD}" presName="childComposite" presStyleCnt="0">
        <dgm:presLayoutVars>
          <dgm:chMax val="0"/>
          <dgm:chPref val="0"/>
        </dgm:presLayoutVars>
      </dgm:prSet>
      <dgm:spPr/>
    </dgm:pt>
    <dgm:pt modelId="{1F419C46-90AF-4D93-96B5-B6AF14F0135B}" type="pres">
      <dgm:prSet presAssocID="{59E783AB-9EAF-412A-8F35-8039C3DD0EAD}" presName="Image" presStyleLbl="node1" presStyleIdx="1" presStyleCnt="3" custScaleX="68436" custScaleY="66266" custLinFactNeighborX="3792" custLinFactNeighborY="-503"/>
      <dgm:spPr>
        <a:xfrm>
          <a:off x="287599" y="1986431"/>
          <a:ext cx="550304" cy="53285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rcRect/>
          <a:stretch>
            <a:fillRect t="-2000" b="-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55826CD4-CF4E-40D4-B158-DE7D3AFE7762}" type="pres">
      <dgm:prSet presAssocID="{59E783AB-9EAF-412A-8F35-8039C3DD0EAD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38A25AC-D5EA-476D-BCFE-8E630C220B91}" type="pres">
      <dgm:prSet presAssocID="{8FAF943C-534C-4327-8DCC-5873B1FBFD34}" presName="childComposite" presStyleCnt="0">
        <dgm:presLayoutVars>
          <dgm:chMax val="0"/>
          <dgm:chPref val="0"/>
        </dgm:presLayoutVars>
      </dgm:prSet>
      <dgm:spPr/>
    </dgm:pt>
    <dgm:pt modelId="{8D6E190C-8B06-460E-A6A8-22D3239C3050}" type="pres">
      <dgm:prSet presAssocID="{8FAF943C-534C-4327-8DCC-5873B1FBFD34}" presName="Image" presStyleLbl="node1" presStyleIdx="2" presStyleCnt="3" custScaleX="89002" custScaleY="75348"/>
      <dgm:spPr>
        <a:xfrm>
          <a:off x="160694" y="2751410"/>
          <a:ext cx="804115" cy="80411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3"/>
          <a:srcRect/>
          <a:stretch>
            <a:fillRect t="-1000" b="-1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935F47C-C949-420B-8787-79699789361A}" type="pres">
      <dgm:prSet presAssocID="{8FAF943C-534C-4327-8DCC-5873B1FBFD34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FDD3431-4DDB-45C2-A9FA-ADE4DB8303B5}" srcId="{22F11196-DFA7-40A0-A27B-68CC0F1FFFA7}" destId="{8FAF943C-534C-4327-8DCC-5873B1FBFD34}" srcOrd="2" destOrd="0" parTransId="{82A3983E-7265-4671-9C32-8A3756947043}" sibTransId="{D22C1A8D-2269-4D54-9249-5BE9A737EDA8}"/>
    <dgm:cxn modelId="{0C864570-F83B-4221-B103-F2BF634AF98D}" srcId="{22F11196-DFA7-40A0-A27B-68CC0F1FFFA7}" destId="{59E783AB-9EAF-412A-8F35-8039C3DD0EAD}" srcOrd="1" destOrd="0" parTransId="{515B7E97-5666-4FA5-90C1-E60605C03BAA}" sibTransId="{168F6022-E2AA-48CE-A9CC-237D774F8917}"/>
    <dgm:cxn modelId="{9C68635A-A9C2-49DA-8743-E12596319837}" srcId="{39B10EE4-0C99-43ED-8C5E-BDC7C95E7CDF}" destId="{22F11196-DFA7-40A0-A27B-68CC0F1FFFA7}" srcOrd="0" destOrd="0" parTransId="{86292D19-250F-4134-869B-3CB73052A5A4}" sibTransId="{1A5A2026-9B3D-47AE-93E0-B46B5EE62ACB}"/>
    <dgm:cxn modelId="{3A17DD80-A2CD-49B8-A765-E89992D88A99}" type="presOf" srcId="{8FAF943C-534C-4327-8DCC-5873B1FBFD34}" destId="{3935F47C-C949-420B-8787-79699789361A}" srcOrd="0" destOrd="0" presId="urn:microsoft.com/office/officeart/2008/layout/PictureAccentList"/>
    <dgm:cxn modelId="{DBD56985-BF46-4AA8-9A50-0113DFC6B6F0}" type="presOf" srcId="{59E783AB-9EAF-412A-8F35-8039C3DD0EAD}" destId="{55826CD4-CF4E-40D4-B158-DE7D3AFE7762}" srcOrd="0" destOrd="0" presId="urn:microsoft.com/office/officeart/2008/layout/PictureAccentList"/>
    <dgm:cxn modelId="{5932C288-7543-46CF-896C-62D7E94BA304}" srcId="{22F11196-DFA7-40A0-A27B-68CC0F1FFFA7}" destId="{89DBED69-885F-4A0B-9486-032F61ACAF9C}" srcOrd="0" destOrd="0" parTransId="{B84EE271-A4DA-4567-B729-8C84F9FF43BC}" sibTransId="{8BDE8E39-3C7A-408D-A54B-25349CD0E9D2}"/>
    <dgm:cxn modelId="{BC67D695-0B70-4A55-8E03-25BA94BF4ADE}" type="presOf" srcId="{22F11196-DFA7-40A0-A27B-68CC0F1FFFA7}" destId="{422EB442-D9D0-4712-A7D5-004AF12FB34E}" srcOrd="0" destOrd="0" presId="urn:microsoft.com/office/officeart/2008/layout/PictureAccentList"/>
    <dgm:cxn modelId="{CF3235D8-D78B-4E48-A582-92F099110BA5}" type="presOf" srcId="{89DBED69-885F-4A0B-9486-032F61ACAF9C}" destId="{35C12691-0176-4A78-9F0F-ECDBAFCA54FF}" srcOrd="0" destOrd="0" presId="urn:microsoft.com/office/officeart/2008/layout/PictureAccentList"/>
    <dgm:cxn modelId="{0CFA48E1-6B61-4B67-A56E-47DB04A48B23}" type="presOf" srcId="{39B10EE4-0C99-43ED-8C5E-BDC7C95E7CDF}" destId="{5A791321-897E-4AF0-BC53-C742D6AC2667}" srcOrd="0" destOrd="0" presId="urn:microsoft.com/office/officeart/2008/layout/PictureAccentList"/>
    <dgm:cxn modelId="{B8538838-EB21-4314-8CDE-CB2E726A18BA}" type="presParOf" srcId="{5A791321-897E-4AF0-BC53-C742D6AC2667}" destId="{DCBBDFFC-69D9-435A-98D3-EF6B3AB3390A}" srcOrd="0" destOrd="0" presId="urn:microsoft.com/office/officeart/2008/layout/PictureAccentList"/>
    <dgm:cxn modelId="{347CACE8-3262-4B1A-99A4-5F0DDB63676F}" type="presParOf" srcId="{DCBBDFFC-69D9-435A-98D3-EF6B3AB3390A}" destId="{95ED6749-E94B-4163-A833-74BD720A165A}" srcOrd="0" destOrd="0" presId="urn:microsoft.com/office/officeart/2008/layout/PictureAccentList"/>
    <dgm:cxn modelId="{A9D480DE-E47B-411C-8A44-B53126347D6B}" type="presParOf" srcId="{95ED6749-E94B-4163-A833-74BD720A165A}" destId="{422EB442-D9D0-4712-A7D5-004AF12FB34E}" srcOrd="0" destOrd="0" presId="urn:microsoft.com/office/officeart/2008/layout/PictureAccentList"/>
    <dgm:cxn modelId="{AC719873-6633-4331-83FC-ACD061D8BA45}" type="presParOf" srcId="{DCBBDFFC-69D9-435A-98D3-EF6B3AB3390A}" destId="{DD886EA9-2830-41C5-8AA7-F7FEDC26C0EE}" srcOrd="1" destOrd="0" presId="urn:microsoft.com/office/officeart/2008/layout/PictureAccentList"/>
    <dgm:cxn modelId="{ADEB65E3-F2FE-4300-A6DB-D787A44110BB}" type="presParOf" srcId="{DD886EA9-2830-41C5-8AA7-F7FEDC26C0EE}" destId="{B9F8491D-0602-43E1-972F-BC19183A8E97}" srcOrd="0" destOrd="0" presId="urn:microsoft.com/office/officeart/2008/layout/PictureAccentList"/>
    <dgm:cxn modelId="{2CBDCC9E-FDD9-4FD9-964C-0A372C634444}" type="presParOf" srcId="{B9F8491D-0602-43E1-972F-BC19183A8E97}" destId="{9F6018F2-7CA0-4842-88A3-6C1DA3FF1F72}" srcOrd="0" destOrd="0" presId="urn:microsoft.com/office/officeart/2008/layout/PictureAccentList"/>
    <dgm:cxn modelId="{0105886B-96C2-4E63-9F92-BB1AB9277EF2}" type="presParOf" srcId="{B9F8491D-0602-43E1-972F-BC19183A8E97}" destId="{35C12691-0176-4A78-9F0F-ECDBAFCA54FF}" srcOrd="1" destOrd="0" presId="urn:microsoft.com/office/officeart/2008/layout/PictureAccentList"/>
    <dgm:cxn modelId="{F546CCAB-2F49-45AF-969E-424AF54CAF2A}" type="presParOf" srcId="{DD886EA9-2830-41C5-8AA7-F7FEDC26C0EE}" destId="{798C63FA-0A70-4129-B5AB-04659C7CC8F2}" srcOrd="1" destOrd="0" presId="urn:microsoft.com/office/officeart/2008/layout/PictureAccentList"/>
    <dgm:cxn modelId="{01A68F97-E234-48D9-B50C-E25ABFBD439E}" type="presParOf" srcId="{798C63FA-0A70-4129-B5AB-04659C7CC8F2}" destId="{1F419C46-90AF-4D93-96B5-B6AF14F0135B}" srcOrd="0" destOrd="0" presId="urn:microsoft.com/office/officeart/2008/layout/PictureAccentList"/>
    <dgm:cxn modelId="{947BA3A9-1960-4491-A647-73D49BF38EFA}" type="presParOf" srcId="{798C63FA-0A70-4129-B5AB-04659C7CC8F2}" destId="{55826CD4-CF4E-40D4-B158-DE7D3AFE7762}" srcOrd="1" destOrd="0" presId="urn:microsoft.com/office/officeart/2008/layout/PictureAccentList"/>
    <dgm:cxn modelId="{E1656B22-A831-4254-951F-0E35DF20C688}" type="presParOf" srcId="{DD886EA9-2830-41C5-8AA7-F7FEDC26C0EE}" destId="{938A25AC-D5EA-476D-BCFE-8E630C220B91}" srcOrd="2" destOrd="0" presId="urn:microsoft.com/office/officeart/2008/layout/PictureAccentList"/>
    <dgm:cxn modelId="{BA3B92E8-03E3-4558-8E2F-F03BFB04D973}" type="presParOf" srcId="{938A25AC-D5EA-476D-BCFE-8E630C220B91}" destId="{8D6E190C-8B06-460E-A6A8-22D3239C3050}" srcOrd="0" destOrd="0" presId="urn:microsoft.com/office/officeart/2008/layout/PictureAccentList"/>
    <dgm:cxn modelId="{C0820C16-A73C-4C8C-AB52-F01E487D6524}" type="presParOf" srcId="{938A25AC-D5EA-476D-BCFE-8E630C220B91}" destId="{3935F47C-C949-420B-8787-79699789361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B10EE4-0C99-43ED-8C5E-BDC7C95E7CDF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F11196-DFA7-40A0-A27B-68CC0F1FFFA7}">
      <dgm:prSet phldrT="[Texte]" custT="1"/>
      <dgm:spPr>
        <a:xfrm>
          <a:off x="151446" y="1337"/>
          <a:ext cx="2862032" cy="804115"/>
        </a:xfrm>
        <a:prstGeom prst="roundRect">
          <a:avLst>
            <a:gd name="adj" fmla="val 10000"/>
          </a:avLst>
        </a:prstGeom>
        <a:solidFill>
          <a:srgbClr val="E8E8E6">
            <a:alpha val="72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endParaRPr lang="fr-FR" sz="1400" b="0" dirty="0">
            <a:solidFill>
              <a:schemeClr val="tx1"/>
            </a:solidFill>
            <a:latin typeface="Marianne" panose="02000000000000000000" pitchFamily="50" charset="0"/>
            <a:ea typeface="+mn-ea"/>
            <a:cs typeface="+mn-cs"/>
          </a:endParaRPr>
        </a:p>
        <a:p>
          <a:pPr algn="ctr">
            <a:buNone/>
          </a:pPr>
          <a:r>
            <a:rPr lang="fr-FR" sz="1400" b="1" dirty="0">
              <a:solidFill>
                <a:schemeClr val="tx1"/>
              </a:solidFill>
              <a:latin typeface="Marianne" panose="02000000000000000000" pitchFamily="50" charset="0"/>
              <a:ea typeface="+mn-ea"/>
              <a:cs typeface="+mn-cs"/>
            </a:rPr>
            <a:t>Des bénéfices pour mon établissement</a:t>
          </a:r>
        </a:p>
        <a:p>
          <a:pPr algn="l">
            <a:buNone/>
          </a:pPr>
          <a:endParaRPr lang="fr-FR" sz="1600" b="0" dirty="0">
            <a:solidFill>
              <a:sysClr val="window" lastClr="FFFFFF"/>
            </a:solidFill>
            <a:latin typeface="Marianne" panose="02000000000000000000" pitchFamily="50" charset="0"/>
            <a:ea typeface="+mn-ea"/>
            <a:cs typeface="+mn-cs"/>
          </a:endParaRPr>
        </a:p>
      </dgm:t>
    </dgm:pt>
    <dgm:pt modelId="{86292D19-250F-4134-869B-3CB73052A5A4}" type="parTrans" cxnId="{9C68635A-A9C2-49DA-8743-E12596319837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1A5A2026-9B3D-47AE-93E0-B46B5EE62ACB}" type="sibTrans" cxnId="{9C68635A-A9C2-49DA-8743-E12596319837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89DBED69-885F-4A0B-9486-032F61ACAF9C}">
      <dgm:prSet phldrT="[Texte]" custT="1"/>
      <dgm:spPr>
        <a:xfrm>
          <a:off x="1003808" y="950193"/>
          <a:ext cx="2009670" cy="804115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Réduire</a:t>
          </a:r>
          <a:r>
            <a:rPr lang="fr-FR" sz="10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 mes impacts environnementaux, mes coûts de fonctionnement et améliorer ma marge brute </a:t>
          </a:r>
        </a:p>
      </dgm:t>
    </dgm:pt>
    <dgm:pt modelId="{B84EE271-A4DA-4567-B729-8C84F9FF43BC}" type="parTrans" cxnId="{5932C288-7543-46CF-896C-62D7E94BA304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8BDE8E39-3C7A-408D-A54B-25349CD0E9D2}" type="sibTrans" cxnId="{5932C288-7543-46CF-896C-62D7E94BA304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8FAF943C-534C-4327-8DCC-5873B1FBFD34}">
      <dgm:prSet phldrT="[Texte]" custT="1"/>
      <dgm:spPr>
        <a:xfrm>
          <a:off x="1003808" y="2751410"/>
          <a:ext cx="2009670" cy="804115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Programmer et financer </a:t>
          </a:r>
          <a:r>
            <a:rPr lang="fr-FR" sz="1000" b="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mon business plan durable</a:t>
          </a:r>
        </a:p>
      </dgm:t>
    </dgm:pt>
    <dgm:pt modelId="{82A3983E-7265-4671-9C32-8A3756947043}" type="parTrans" cxnId="{FFDD3431-4DDB-45C2-A9FA-ADE4DB8303B5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D22C1A8D-2269-4D54-9249-5BE9A737EDA8}" type="sibTrans" cxnId="{FFDD3431-4DDB-45C2-A9FA-ADE4DB8303B5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59E783AB-9EAF-412A-8F35-8039C3DD0EAD}">
      <dgm:prSet custT="1"/>
      <dgm:spPr>
        <a:xfrm>
          <a:off x="1003808" y="1850801"/>
          <a:ext cx="2009670" cy="804115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Faire</a:t>
          </a:r>
          <a:r>
            <a:rPr lang="fr-FR" sz="10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 </a:t>
          </a:r>
          <a:r>
            <a:rPr lang="fr-FR" sz="1000" b="1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évoluer et valoriser mes offres </a:t>
          </a:r>
          <a:r>
            <a:rPr lang="fr-FR" sz="10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en lien avec les attentes des clientèles en matière de tourisme durable </a:t>
          </a:r>
        </a:p>
      </dgm:t>
    </dgm:pt>
    <dgm:pt modelId="{515B7E97-5666-4FA5-90C1-E60605C03BAA}" type="parTrans" cxnId="{0C864570-F83B-4221-B103-F2BF634AF98D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168F6022-E2AA-48CE-A9CC-237D774F8917}" type="sibTrans" cxnId="{0C864570-F83B-4221-B103-F2BF634AF98D}">
      <dgm:prSet/>
      <dgm:spPr/>
      <dgm:t>
        <a:bodyPr/>
        <a:lstStyle/>
        <a:p>
          <a:endParaRPr lang="fr-FR">
            <a:latin typeface="Marianne" panose="02000000000000000000" pitchFamily="50" charset="0"/>
          </a:endParaRPr>
        </a:p>
      </dgm:t>
    </dgm:pt>
    <dgm:pt modelId="{5A791321-897E-4AF0-BC53-C742D6AC2667}" type="pres">
      <dgm:prSet presAssocID="{39B10EE4-0C99-43ED-8C5E-BDC7C95E7CD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DCBBDFFC-69D9-435A-98D3-EF6B3AB3390A}" type="pres">
      <dgm:prSet presAssocID="{22F11196-DFA7-40A0-A27B-68CC0F1FFFA7}" presName="root" presStyleCnt="0">
        <dgm:presLayoutVars>
          <dgm:chMax/>
          <dgm:chPref val="4"/>
        </dgm:presLayoutVars>
      </dgm:prSet>
      <dgm:spPr/>
    </dgm:pt>
    <dgm:pt modelId="{95ED6749-E94B-4163-A833-74BD720A165A}" type="pres">
      <dgm:prSet presAssocID="{22F11196-DFA7-40A0-A27B-68CC0F1FFFA7}" presName="rootComposite" presStyleCnt="0">
        <dgm:presLayoutVars/>
      </dgm:prSet>
      <dgm:spPr/>
    </dgm:pt>
    <dgm:pt modelId="{422EB442-D9D0-4712-A7D5-004AF12FB34E}" type="pres">
      <dgm:prSet presAssocID="{22F11196-DFA7-40A0-A27B-68CC0F1FFFA7}" presName="rootText" presStyleLbl="node0" presStyleIdx="0" presStyleCnt="1">
        <dgm:presLayoutVars>
          <dgm:chMax/>
          <dgm:chPref val="4"/>
        </dgm:presLayoutVars>
      </dgm:prSet>
      <dgm:spPr/>
    </dgm:pt>
    <dgm:pt modelId="{DD886EA9-2830-41C5-8AA7-F7FEDC26C0EE}" type="pres">
      <dgm:prSet presAssocID="{22F11196-DFA7-40A0-A27B-68CC0F1FFFA7}" presName="childShape" presStyleCnt="0">
        <dgm:presLayoutVars>
          <dgm:chMax val="0"/>
          <dgm:chPref val="0"/>
        </dgm:presLayoutVars>
      </dgm:prSet>
      <dgm:spPr/>
    </dgm:pt>
    <dgm:pt modelId="{B9F8491D-0602-43E1-972F-BC19183A8E97}" type="pres">
      <dgm:prSet presAssocID="{89DBED69-885F-4A0B-9486-032F61ACAF9C}" presName="childComposite" presStyleCnt="0">
        <dgm:presLayoutVars>
          <dgm:chMax val="0"/>
          <dgm:chPref val="0"/>
        </dgm:presLayoutVars>
      </dgm:prSet>
      <dgm:spPr/>
    </dgm:pt>
    <dgm:pt modelId="{9F6018F2-7CA0-4842-88A3-6C1DA3FF1F72}" type="pres">
      <dgm:prSet presAssocID="{89DBED69-885F-4A0B-9486-032F61ACAF9C}" presName="Image" presStyleLbl="node1" presStyleIdx="0" presStyleCnt="3" custScaleX="62108" custScaleY="66026"/>
      <dgm:spPr>
        <a:xfrm>
          <a:off x="231255" y="1052834"/>
          <a:ext cx="644498" cy="598832"/>
        </a:xfrm>
        <a:prstGeom prst="roundRect">
          <a:avLst>
            <a:gd name="adj" fmla="val 16670"/>
          </a:avLst>
        </a:prstGeom>
        <a:blipFill dpi="0" rotWithShape="1">
          <a:blip xmlns:r="http://schemas.openxmlformats.org/officeDocument/2006/relationships" r:embed="rId1"/>
          <a:srcRect/>
          <a:stretch>
            <a:fillRect l="-15000" r="-15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5C12691-0176-4A78-9F0F-ECDBAFCA54FF}" type="pres">
      <dgm:prSet presAssocID="{89DBED69-885F-4A0B-9486-032F61ACAF9C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798C63FA-0A70-4129-B5AB-04659C7CC8F2}" type="pres">
      <dgm:prSet presAssocID="{59E783AB-9EAF-412A-8F35-8039C3DD0EAD}" presName="childComposite" presStyleCnt="0">
        <dgm:presLayoutVars>
          <dgm:chMax val="0"/>
          <dgm:chPref val="0"/>
        </dgm:presLayoutVars>
      </dgm:prSet>
      <dgm:spPr/>
    </dgm:pt>
    <dgm:pt modelId="{1F419C46-90AF-4D93-96B5-B6AF14F0135B}" type="pres">
      <dgm:prSet presAssocID="{59E783AB-9EAF-412A-8F35-8039C3DD0EAD}" presName="Image" presStyleLbl="node1" presStyleIdx="1" presStyleCnt="3"/>
      <dgm:spPr>
        <a:xfrm>
          <a:off x="151446" y="1850801"/>
          <a:ext cx="804115" cy="804115"/>
        </a:xfrm>
        <a:prstGeom prst="roundRect">
          <a:avLst>
            <a:gd name="adj" fmla="val 16670"/>
          </a:avLst>
        </a:prstGeom>
        <a:solidFill>
          <a:schemeClr val="bg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55826CD4-CF4E-40D4-B158-DE7D3AFE7762}" type="pres">
      <dgm:prSet presAssocID="{59E783AB-9EAF-412A-8F35-8039C3DD0EAD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38A25AC-D5EA-476D-BCFE-8E630C220B91}" type="pres">
      <dgm:prSet presAssocID="{8FAF943C-534C-4327-8DCC-5873B1FBFD34}" presName="childComposite" presStyleCnt="0">
        <dgm:presLayoutVars>
          <dgm:chMax val="0"/>
          <dgm:chPref val="0"/>
        </dgm:presLayoutVars>
      </dgm:prSet>
      <dgm:spPr/>
    </dgm:pt>
    <dgm:pt modelId="{8D6E190C-8B06-460E-A6A8-22D3239C3050}" type="pres">
      <dgm:prSet presAssocID="{8FAF943C-534C-4327-8DCC-5873B1FBFD34}" presName="Image" presStyleLbl="node1" presStyleIdx="2" presStyleCnt="3" custScaleX="62240" custScaleY="57438" custLinFactNeighborX="5383" custLinFactNeighborY="-11676"/>
      <dgm:spPr>
        <a:xfrm>
          <a:off x="151446" y="2751410"/>
          <a:ext cx="804115" cy="804115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rcRect/>
          <a:stretch>
            <a:fillRect t="-2000" b="-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935F47C-C949-420B-8787-79699789361A}" type="pres">
      <dgm:prSet presAssocID="{8FAF943C-534C-4327-8DCC-5873B1FBFD34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FDD3431-4DDB-45C2-A9FA-ADE4DB8303B5}" srcId="{22F11196-DFA7-40A0-A27B-68CC0F1FFFA7}" destId="{8FAF943C-534C-4327-8DCC-5873B1FBFD34}" srcOrd="2" destOrd="0" parTransId="{82A3983E-7265-4671-9C32-8A3756947043}" sibTransId="{D22C1A8D-2269-4D54-9249-5BE9A737EDA8}"/>
    <dgm:cxn modelId="{0C864570-F83B-4221-B103-F2BF634AF98D}" srcId="{22F11196-DFA7-40A0-A27B-68CC0F1FFFA7}" destId="{59E783AB-9EAF-412A-8F35-8039C3DD0EAD}" srcOrd="1" destOrd="0" parTransId="{515B7E97-5666-4FA5-90C1-E60605C03BAA}" sibTransId="{168F6022-E2AA-48CE-A9CC-237D774F8917}"/>
    <dgm:cxn modelId="{9C68635A-A9C2-49DA-8743-E12596319837}" srcId="{39B10EE4-0C99-43ED-8C5E-BDC7C95E7CDF}" destId="{22F11196-DFA7-40A0-A27B-68CC0F1FFFA7}" srcOrd="0" destOrd="0" parTransId="{86292D19-250F-4134-869B-3CB73052A5A4}" sibTransId="{1A5A2026-9B3D-47AE-93E0-B46B5EE62ACB}"/>
    <dgm:cxn modelId="{3A17DD80-A2CD-49B8-A765-E89992D88A99}" type="presOf" srcId="{8FAF943C-534C-4327-8DCC-5873B1FBFD34}" destId="{3935F47C-C949-420B-8787-79699789361A}" srcOrd="0" destOrd="0" presId="urn:microsoft.com/office/officeart/2008/layout/PictureAccentList"/>
    <dgm:cxn modelId="{DBD56985-BF46-4AA8-9A50-0113DFC6B6F0}" type="presOf" srcId="{59E783AB-9EAF-412A-8F35-8039C3DD0EAD}" destId="{55826CD4-CF4E-40D4-B158-DE7D3AFE7762}" srcOrd="0" destOrd="0" presId="urn:microsoft.com/office/officeart/2008/layout/PictureAccentList"/>
    <dgm:cxn modelId="{5932C288-7543-46CF-896C-62D7E94BA304}" srcId="{22F11196-DFA7-40A0-A27B-68CC0F1FFFA7}" destId="{89DBED69-885F-4A0B-9486-032F61ACAF9C}" srcOrd="0" destOrd="0" parTransId="{B84EE271-A4DA-4567-B729-8C84F9FF43BC}" sibTransId="{8BDE8E39-3C7A-408D-A54B-25349CD0E9D2}"/>
    <dgm:cxn modelId="{BC67D695-0B70-4A55-8E03-25BA94BF4ADE}" type="presOf" srcId="{22F11196-DFA7-40A0-A27B-68CC0F1FFFA7}" destId="{422EB442-D9D0-4712-A7D5-004AF12FB34E}" srcOrd="0" destOrd="0" presId="urn:microsoft.com/office/officeart/2008/layout/PictureAccentList"/>
    <dgm:cxn modelId="{CF3235D8-D78B-4E48-A582-92F099110BA5}" type="presOf" srcId="{89DBED69-885F-4A0B-9486-032F61ACAF9C}" destId="{35C12691-0176-4A78-9F0F-ECDBAFCA54FF}" srcOrd="0" destOrd="0" presId="urn:microsoft.com/office/officeart/2008/layout/PictureAccentList"/>
    <dgm:cxn modelId="{0CFA48E1-6B61-4B67-A56E-47DB04A48B23}" type="presOf" srcId="{39B10EE4-0C99-43ED-8C5E-BDC7C95E7CDF}" destId="{5A791321-897E-4AF0-BC53-C742D6AC2667}" srcOrd="0" destOrd="0" presId="urn:microsoft.com/office/officeart/2008/layout/PictureAccentList"/>
    <dgm:cxn modelId="{B8538838-EB21-4314-8CDE-CB2E726A18BA}" type="presParOf" srcId="{5A791321-897E-4AF0-BC53-C742D6AC2667}" destId="{DCBBDFFC-69D9-435A-98D3-EF6B3AB3390A}" srcOrd="0" destOrd="0" presId="urn:microsoft.com/office/officeart/2008/layout/PictureAccentList"/>
    <dgm:cxn modelId="{347CACE8-3262-4B1A-99A4-5F0DDB63676F}" type="presParOf" srcId="{DCBBDFFC-69D9-435A-98D3-EF6B3AB3390A}" destId="{95ED6749-E94B-4163-A833-74BD720A165A}" srcOrd="0" destOrd="0" presId="urn:microsoft.com/office/officeart/2008/layout/PictureAccentList"/>
    <dgm:cxn modelId="{A9D480DE-E47B-411C-8A44-B53126347D6B}" type="presParOf" srcId="{95ED6749-E94B-4163-A833-74BD720A165A}" destId="{422EB442-D9D0-4712-A7D5-004AF12FB34E}" srcOrd="0" destOrd="0" presId="urn:microsoft.com/office/officeart/2008/layout/PictureAccentList"/>
    <dgm:cxn modelId="{AC719873-6633-4331-83FC-ACD061D8BA45}" type="presParOf" srcId="{DCBBDFFC-69D9-435A-98D3-EF6B3AB3390A}" destId="{DD886EA9-2830-41C5-8AA7-F7FEDC26C0EE}" srcOrd="1" destOrd="0" presId="urn:microsoft.com/office/officeart/2008/layout/PictureAccentList"/>
    <dgm:cxn modelId="{ADEB65E3-F2FE-4300-A6DB-D787A44110BB}" type="presParOf" srcId="{DD886EA9-2830-41C5-8AA7-F7FEDC26C0EE}" destId="{B9F8491D-0602-43E1-972F-BC19183A8E97}" srcOrd="0" destOrd="0" presId="urn:microsoft.com/office/officeart/2008/layout/PictureAccentList"/>
    <dgm:cxn modelId="{2CBDCC9E-FDD9-4FD9-964C-0A372C634444}" type="presParOf" srcId="{B9F8491D-0602-43E1-972F-BC19183A8E97}" destId="{9F6018F2-7CA0-4842-88A3-6C1DA3FF1F72}" srcOrd="0" destOrd="0" presId="urn:microsoft.com/office/officeart/2008/layout/PictureAccentList"/>
    <dgm:cxn modelId="{0105886B-96C2-4E63-9F92-BB1AB9277EF2}" type="presParOf" srcId="{B9F8491D-0602-43E1-972F-BC19183A8E97}" destId="{35C12691-0176-4A78-9F0F-ECDBAFCA54FF}" srcOrd="1" destOrd="0" presId="urn:microsoft.com/office/officeart/2008/layout/PictureAccentList"/>
    <dgm:cxn modelId="{F546CCAB-2F49-45AF-969E-424AF54CAF2A}" type="presParOf" srcId="{DD886EA9-2830-41C5-8AA7-F7FEDC26C0EE}" destId="{798C63FA-0A70-4129-B5AB-04659C7CC8F2}" srcOrd="1" destOrd="0" presId="urn:microsoft.com/office/officeart/2008/layout/PictureAccentList"/>
    <dgm:cxn modelId="{01A68F97-E234-48D9-B50C-E25ABFBD439E}" type="presParOf" srcId="{798C63FA-0A70-4129-B5AB-04659C7CC8F2}" destId="{1F419C46-90AF-4D93-96B5-B6AF14F0135B}" srcOrd="0" destOrd="0" presId="urn:microsoft.com/office/officeart/2008/layout/PictureAccentList"/>
    <dgm:cxn modelId="{947BA3A9-1960-4491-A647-73D49BF38EFA}" type="presParOf" srcId="{798C63FA-0A70-4129-B5AB-04659C7CC8F2}" destId="{55826CD4-CF4E-40D4-B158-DE7D3AFE7762}" srcOrd="1" destOrd="0" presId="urn:microsoft.com/office/officeart/2008/layout/PictureAccentList"/>
    <dgm:cxn modelId="{E1656B22-A831-4254-951F-0E35DF20C688}" type="presParOf" srcId="{DD886EA9-2830-41C5-8AA7-F7FEDC26C0EE}" destId="{938A25AC-D5EA-476D-BCFE-8E630C220B91}" srcOrd="2" destOrd="0" presId="urn:microsoft.com/office/officeart/2008/layout/PictureAccentList"/>
    <dgm:cxn modelId="{BA3B92E8-03E3-4558-8E2F-F03BFB04D973}" type="presParOf" srcId="{938A25AC-D5EA-476D-BCFE-8E630C220B91}" destId="{8D6E190C-8B06-460E-A6A8-22D3239C3050}" srcOrd="0" destOrd="0" presId="urn:microsoft.com/office/officeart/2008/layout/PictureAccentList"/>
    <dgm:cxn modelId="{C0820C16-A73C-4C8C-AB52-F01E487D6524}" type="presParOf" srcId="{938A25AC-D5EA-476D-BCFE-8E630C220B91}" destId="{3935F47C-C949-420B-8787-79699789361A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EB442-D9D0-4712-A7D5-004AF12FB34E}">
      <dsp:nvSpPr>
        <dsp:cNvPr id="0" name=""/>
        <dsp:cNvSpPr/>
      </dsp:nvSpPr>
      <dsp:spPr>
        <a:xfrm>
          <a:off x="119949" y="1419"/>
          <a:ext cx="2925026" cy="853802"/>
        </a:xfrm>
        <a:prstGeom prst="roundRect">
          <a:avLst>
            <a:gd name="adj" fmla="val 10000"/>
          </a:avLst>
        </a:prstGeom>
        <a:solidFill>
          <a:srgbClr val="E8E8E6">
            <a:alpha val="72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Marianne" panose="02000000000000000000" pitchFamily="50" charset="0"/>
              <a:ea typeface="+mn-ea"/>
              <a:cs typeface="+mn-cs"/>
            </a:rPr>
            <a:t>Un accompagnement personnalisé entièrement pris en charge</a:t>
          </a:r>
        </a:p>
      </dsp:txBody>
      <dsp:txXfrm>
        <a:off x="144956" y="26426"/>
        <a:ext cx="2875012" cy="803788"/>
      </dsp:txXfrm>
    </dsp:sp>
    <dsp:sp modelId="{9F6018F2-7CA0-4842-88A3-6C1DA3FF1F72}">
      <dsp:nvSpPr>
        <dsp:cNvPr id="0" name=""/>
        <dsp:cNvSpPr/>
      </dsp:nvSpPr>
      <dsp:spPr>
        <a:xfrm>
          <a:off x="237454" y="1115226"/>
          <a:ext cx="634836" cy="64116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12691-0176-4A78-9F0F-ECDBAFCA54FF}">
      <dsp:nvSpPr>
        <dsp:cNvPr id="0" name=""/>
        <dsp:cNvSpPr/>
      </dsp:nvSpPr>
      <dsp:spPr>
        <a:xfrm>
          <a:off x="1033002" y="1008907"/>
          <a:ext cx="1957001" cy="853802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Un </a:t>
          </a: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diagnostic détaillé </a:t>
          </a:r>
          <a:r>
            <a:rPr lang="fr-FR" sz="100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pour identifier des solutions conjuguant économie et Développement Durable</a:t>
          </a:r>
          <a:endParaRPr lang="fr-FR" sz="1000" kern="1200" dirty="0">
            <a:solidFill>
              <a:sysClr val="window" lastClr="FFFFFF"/>
            </a:solidFill>
            <a:latin typeface="Marianne" panose="02000000000000000000" pitchFamily="50" charset="0"/>
            <a:ea typeface="+mn-ea"/>
            <a:cs typeface="+mn-cs"/>
          </a:endParaRPr>
        </a:p>
      </dsp:txBody>
      <dsp:txXfrm>
        <a:off x="1074689" y="1050594"/>
        <a:ext cx="1873627" cy="770428"/>
      </dsp:txXfrm>
    </dsp:sp>
    <dsp:sp modelId="{1F419C46-90AF-4D93-96B5-B6AF14F0135B}">
      <dsp:nvSpPr>
        <dsp:cNvPr id="0" name=""/>
        <dsp:cNvSpPr/>
      </dsp:nvSpPr>
      <dsp:spPr>
        <a:xfrm>
          <a:off x="295094" y="2104882"/>
          <a:ext cx="584308" cy="56578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rcRect/>
          <a:stretch>
            <a:fillRect t="-2000" b="-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26CD4-CF4E-40D4-B158-DE7D3AFE7762}">
      <dsp:nvSpPr>
        <dsp:cNvPr id="0" name=""/>
        <dsp:cNvSpPr/>
      </dsp:nvSpPr>
      <dsp:spPr>
        <a:xfrm>
          <a:off x="1033002" y="1965166"/>
          <a:ext cx="1957001" cy="853802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Un </a:t>
          </a: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plan d’actions ciblées </a:t>
          </a:r>
          <a:r>
            <a:rPr lang="fr-FR" sz="1000" b="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pour prioriser pratiques et actions les plus efficaces</a:t>
          </a:r>
          <a:endParaRPr lang="fr-FR" sz="1000" kern="1200" dirty="0">
            <a:solidFill>
              <a:srgbClr val="EDECEB"/>
            </a:solidFill>
            <a:latin typeface="Marianne" panose="02000000000000000000" pitchFamily="50" charset="0"/>
            <a:ea typeface="+mn-ea"/>
            <a:cs typeface="+mn-cs"/>
          </a:endParaRPr>
        </a:p>
      </dsp:txBody>
      <dsp:txXfrm>
        <a:off x="1074689" y="2006853"/>
        <a:ext cx="1873627" cy="770428"/>
      </dsp:txXfrm>
    </dsp:sp>
    <dsp:sp modelId="{8D6E190C-8B06-460E-A6A8-22D3239C3050}">
      <dsp:nvSpPr>
        <dsp:cNvPr id="0" name=""/>
        <dsp:cNvSpPr/>
      </dsp:nvSpPr>
      <dsp:spPr>
        <a:xfrm>
          <a:off x="174921" y="3026665"/>
          <a:ext cx="759901" cy="64332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3"/>
          <a:srcRect/>
          <a:stretch>
            <a:fillRect t="-1000" b="-1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5F47C-C949-420B-8787-79699789361A}">
      <dsp:nvSpPr>
        <dsp:cNvPr id="0" name=""/>
        <dsp:cNvSpPr/>
      </dsp:nvSpPr>
      <dsp:spPr>
        <a:xfrm>
          <a:off x="1033002" y="2921425"/>
          <a:ext cx="1957001" cy="853802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Une </a:t>
          </a: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aide au montage </a:t>
          </a:r>
          <a:r>
            <a:rPr lang="fr-FR" sz="1000" b="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du dossier d’aide Fonds Tourisme Durable </a:t>
          </a: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pour un financement </a:t>
          </a:r>
          <a:r>
            <a:rPr lang="fr-FR" sz="1000" b="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des actions prioritaires mises en place</a:t>
          </a:r>
          <a:endParaRPr lang="fr-FR" sz="1000" b="0" kern="1200" dirty="0">
            <a:solidFill>
              <a:sysClr val="window" lastClr="FFFFFF"/>
            </a:solidFill>
            <a:latin typeface="Marianne" panose="02000000000000000000" pitchFamily="50" charset="0"/>
            <a:ea typeface="+mn-ea"/>
            <a:cs typeface="+mn-cs"/>
          </a:endParaRPr>
        </a:p>
      </dsp:txBody>
      <dsp:txXfrm>
        <a:off x="1074689" y="2963112"/>
        <a:ext cx="1873627" cy="770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EB442-D9D0-4712-A7D5-004AF12FB34E}">
      <dsp:nvSpPr>
        <dsp:cNvPr id="0" name=""/>
        <dsp:cNvSpPr/>
      </dsp:nvSpPr>
      <dsp:spPr>
        <a:xfrm>
          <a:off x="148628" y="1403"/>
          <a:ext cx="2808776" cy="843899"/>
        </a:xfrm>
        <a:prstGeom prst="roundRect">
          <a:avLst>
            <a:gd name="adj" fmla="val 10000"/>
          </a:avLst>
        </a:prstGeom>
        <a:solidFill>
          <a:srgbClr val="E8E8E6">
            <a:alpha val="72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0" kern="1200" dirty="0">
            <a:solidFill>
              <a:schemeClr val="tx1"/>
            </a:solidFill>
            <a:latin typeface="Marianne" panose="02000000000000000000" pitchFamily="50" charset="0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Marianne" panose="02000000000000000000" pitchFamily="50" charset="0"/>
              <a:ea typeface="+mn-ea"/>
              <a:cs typeface="+mn-cs"/>
            </a:rPr>
            <a:t>Des bénéfices pour mon établissement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0" kern="1200" dirty="0">
            <a:solidFill>
              <a:sysClr val="window" lastClr="FFFFFF"/>
            </a:solidFill>
            <a:latin typeface="Marianne" panose="02000000000000000000" pitchFamily="50" charset="0"/>
            <a:ea typeface="+mn-ea"/>
            <a:cs typeface="+mn-cs"/>
          </a:endParaRPr>
        </a:p>
      </dsp:txBody>
      <dsp:txXfrm>
        <a:off x="173345" y="26120"/>
        <a:ext cx="2759342" cy="794465"/>
      </dsp:txXfrm>
    </dsp:sp>
    <dsp:sp modelId="{9F6018F2-7CA0-4842-88A3-6C1DA3FF1F72}">
      <dsp:nvSpPr>
        <dsp:cNvPr id="0" name=""/>
        <dsp:cNvSpPr/>
      </dsp:nvSpPr>
      <dsp:spPr>
        <a:xfrm>
          <a:off x="308513" y="1140558"/>
          <a:ext cx="524129" cy="557193"/>
        </a:xfrm>
        <a:prstGeom prst="roundRect">
          <a:avLst>
            <a:gd name="adj" fmla="val 16670"/>
          </a:avLst>
        </a:prstGeom>
        <a:blipFill dpi="0" rotWithShape="1">
          <a:blip xmlns:r="http://schemas.openxmlformats.org/officeDocument/2006/relationships" r:embed="rId1"/>
          <a:srcRect/>
          <a:stretch>
            <a:fillRect l="-15000" r="-15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12691-0176-4A78-9F0F-ECDBAFCA54FF}">
      <dsp:nvSpPr>
        <dsp:cNvPr id="0" name=""/>
        <dsp:cNvSpPr/>
      </dsp:nvSpPr>
      <dsp:spPr>
        <a:xfrm>
          <a:off x="1043162" y="997205"/>
          <a:ext cx="1914243" cy="843899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Réduire</a:t>
          </a:r>
          <a:r>
            <a:rPr lang="fr-FR" sz="100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 mes impacts environnementaux, mes coûts de fonctionnement et améliorer ma marge brute </a:t>
          </a:r>
        </a:p>
      </dsp:txBody>
      <dsp:txXfrm>
        <a:off x="1084365" y="1038408"/>
        <a:ext cx="1831837" cy="761493"/>
      </dsp:txXfrm>
    </dsp:sp>
    <dsp:sp modelId="{1F419C46-90AF-4D93-96B5-B6AF14F0135B}">
      <dsp:nvSpPr>
        <dsp:cNvPr id="0" name=""/>
        <dsp:cNvSpPr/>
      </dsp:nvSpPr>
      <dsp:spPr>
        <a:xfrm>
          <a:off x="148628" y="1942372"/>
          <a:ext cx="843899" cy="843899"/>
        </a:xfrm>
        <a:prstGeom prst="roundRect">
          <a:avLst>
            <a:gd name="adj" fmla="val 16670"/>
          </a:avLst>
        </a:prstGeom>
        <a:solidFill>
          <a:schemeClr val="bg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26CD4-CF4E-40D4-B158-DE7D3AFE7762}">
      <dsp:nvSpPr>
        <dsp:cNvPr id="0" name=""/>
        <dsp:cNvSpPr/>
      </dsp:nvSpPr>
      <dsp:spPr>
        <a:xfrm>
          <a:off x="1043162" y="1942372"/>
          <a:ext cx="1914243" cy="843899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Faire</a:t>
          </a:r>
          <a:r>
            <a:rPr lang="fr-FR" sz="100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 </a:t>
          </a: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évoluer et valoriser mes offres </a:t>
          </a:r>
          <a:r>
            <a:rPr lang="fr-FR" sz="100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en lien avec les attentes des clientèles en matière de tourisme durable </a:t>
          </a:r>
        </a:p>
      </dsp:txBody>
      <dsp:txXfrm>
        <a:off x="1084365" y="1983575"/>
        <a:ext cx="1831837" cy="761493"/>
      </dsp:txXfrm>
    </dsp:sp>
    <dsp:sp modelId="{8D6E190C-8B06-460E-A6A8-22D3239C3050}">
      <dsp:nvSpPr>
        <dsp:cNvPr id="0" name=""/>
        <dsp:cNvSpPr/>
      </dsp:nvSpPr>
      <dsp:spPr>
        <a:xfrm>
          <a:off x="353383" y="2968597"/>
          <a:ext cx="525243" cy="48471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rcRect/>
          <a:stretch>
            <a:fillRect t="-2000" b="-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5F47C-C949-420B-8787-79699789361A}">
      <dsp:nvSpPr>
        <dsp:cNvPr id="0" name=""/>
        <dsp:cNvSpPr/>
      </dsp:nvSpPr>
      <dsp:spPr>
        <a:xfrm>
          <a:off x="1043162" y="2887540"/>
          <a:ext cx="1914243" cy="843899"/>
        </a:xfrm>
        <a:prstGeom prst="roundRect">
          <a:avLst>
            <a:gd name="adj" fmla="val 16670"/>
          </a:avLst>
        </a:prstGeom>
        <a:solidFill>
          <a:srgbClr val="005C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Programmer et financer </a:t>
          </a:r>
          <a:r>
            <a:rPr lang="fr-FR" sz="1000" b="0" kern="1200" dirty="0">
              <a:solidFill>
                <a:srgbClr val="EDECEB"/>
              </a:solidFill>
              <a:latin typeface="Marianne" panose="02000000000000000000" pitchFamily="50" charset="0"/>
              <a:ea typeface="+mn-ea"/>
              <a:cs typeface="+mn-cs"/>
            </a:rPr>
            <a:t>mon business plan durable</a:t>
          </a:r>
        </a:p>
      </dsp:txBody>
      <dsp:txXfrm>
        <a:off x="1084365" y="2928743"/>
        <a:ext cx="1831837" cy="761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345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345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92C3DE7-8DD8-4129-8D45-006AA7770BD6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334476"/>
            <a:ext cx="4301543" cy="3334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334476"/>
            <a:ext cx="4301543" cy="3334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97459DCC-91E9-4F00-8E9B-246FA7D6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54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6B3D4-4BCF-4762-9BAC-679283490EAA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19563" y="833438"/>
            <a:ext cx="1687512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188" y="3209925"/>
            <a:ext cx="7942262" cy="2625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34125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5" y="6334125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43F98-8815-40DD-A019-E68F2D666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8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43F98-8815-40DD-A019-E68F2D66681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77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85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7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9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6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42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2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19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5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77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9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81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5E54-38A8-411D-ACFE-CD33B16AD30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DB7A-771D-4821-87F8-A3CA68C6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59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6.png"/><Relationship Id="rId1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evenig.choblet@centre.cci.fr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maelle.cloarec@centrevaldeloire.fr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3.jpeg"/><Relationship Id="rId5" Type="http://schemas.openxmlformats.org/officeDocument/2006/relationships/hyperlink" Target="https://agirpourlatransition.ademe.fr/entreprises/aides-financieres/2022/fonds-tourisme-durable-restaurateurs-hebergeurs-accelerez-transition?cible=79&amp;region=29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A1432341-A969-40B6-A4B7-D6AD71CF43EE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392" y="8022756"/>
            <a:ext cx="6871684" cy="11212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0E7FE2-0FB1-44CD-B36D-6569FD02359F}"/>
              </a:ext>
            </a:extLst>
          </p:cNvPr>
          <p:cNvSpPr/>
          <p:nvPr/>
        </p:nvSpPr>
        <p:spPr>
          <a:xfrm>
            <a:off x="-18497" y="-36512"/>
            <a:ext cx="6871684" cy="1182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75C7CB7-C3FF-4D8C-8C21-247B3A5CAB29}"/>
              </a:ext>
            </a:extLst>
          </p:cNvPr>
          <p:cNvSpPr txBox="1"/>
          <p:nvPr/>
        </p:nvSpPr>
        <p:spPr>
          <a:xfrm>
            <a:off x="264074" y="1847453"/>
            <a:ext cx="626127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Marianne" panose="02000000000000000000" pitchFamily="50" charset="0"/>
                <a:ea typeface="Roboto" pitchFamily="2" charset="0"/>
              </a:rPr>
              <a:t>Vous êtes un HÉBERGEUR, un RESTAURATEUR</a:t>
            </a:r>
          </a:p>
          <a:p>
            <a:pPr algn="ctr"/>
            <a:r>
              <a:rPr lang="fr-FR" b="1" dirty="0">
                <a:latin typeface="Marianne" panose="02000000000000000000" pitchFamily="50" charset="0"/>
                <a:ea typeface="Roboto" pitchFamily="2" charset="0"/>
              </a:rPr>
              <a:t>situé en zone rurale</a:t>
            </a:r>
            <a:r>
              <a:rPr lang="fr-FR" sz="1200" b="1" dirty="0">
                <a:latin typeface="Marianne" panose="02000000000000000000" pitchFamily="50" charset="0"/>
                <a:ea typeface="Roboto" pitchFamily="2" charset="0"/>
              </a:rPr>
              <a:t>*</a:t>
            </a:r>
            <a:endParaRPr lang="fr-FR" b="1" dirty="0">
              <a:latin typeface="Marianne" panose="02000000000000000000" pitchFamily="50" charset="0"/>
              <a:ea typeface="Roboto" pitchFamily="2" charset="0"/>
            </a:endParaRPr>
          </a:p>
          <a:p>
            <a:pPr algn="ctr"/>
            <a:endParaRPr lang="fr-FR" sz="700" dirty="0">
              <a:latin typeface="Marianne" panose="02000000000000000000" pitchFamily="50" charset="0"/>
              <a:ea typeface="Roboto" pitchFamily="2" charset="0"/>
            </a:endParaRPr>
          </a:p>
          <a:p>
            <a:pPr algn="ctr"/>
            <a:r>
              <a:rPr lang="fr-FR" sz="1600" dirty="0">
                <a:latin typeface="Marianne" panose="02000000000000000000" pitchFamily="50" charset="0"/>
                <a:ea typeface="Roboto" pitchFamily="2" charset="0"/>
              </a:rPr>
              <a:t>La Région Centre-Val de Loire, le réseau des CCI Centre-Val de Loire et l’ADEME vous invitent à participer au Fonds Tourisme Durable pour conjuguer sortie de crise et transition écologique.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" y="1267353"/>
            <a:ext cx="684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15D58"/>
                </a:solidFill>
                <a:latin typeface="Marianne" panose="02000000000000000000" pitchFamily="50" charset="0"/>
                <a:ea typeface="Roboto" pitchFamily="2" charset="0"/>
              </a:rPr>
              <a:t>FONDS TOURISME DURABLE</a:t>
            </a:r>
          </a:p>
        </p:txBody>
      </p:sp>
      <p:graphicFrame>
        <p:nvGraphicFramePr>
          <p:cNvPr id="21" name="Diagramme 20">
            <a:extLst>
              <a:ext uri="{FF2B5EF4-FFF2-40B4-BE49-F238E27FC236}">
                <a16:creationId xmlns:a16="http://schemas.microsoft.com/office/drawing/2014/main" id="{9D54AD26-50DB-4384-A3C9-07CF8F4E7E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292326"/>
              </p:ext>
            </p:extLst>
          </p:nvPr>
        </p:nvGraphicFramePr>
        <p:xfrm>
          <a:off x="264074" y="3641056"/>
          <a:ext cx="3164926" cy="377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Diagramme 25">
            <a:extLst>
              <a:ext uri="{FF2B5EF4-FFF2-40B4-BE49-F238E27FC236}">
                <a16:creationId xmlns:a16="http://schemas.microsoft.com/office/drawing/2014/main" id="{DFE2D238-1902-4523-ABF7-C566A489E6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729844"/>
              </p:ext>
            </p:extLst>
          </p:nvPr>
        </p:nvGraphicFramePr>
        <p:xfrm>
          <a:off x="3532462" y="3635896"/>
          <a:ext cx="3106034" cy="373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9B28FFD9-7D58-4F43-BEC0-A922015E6C32}"/>
              </a:ext>
            </a:extLst>
          </p:cNvPr>
          <p:cNvPicPr/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497" y="-100438"/>
            <a:ext cx="6871684" cy="121317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9E5C5CD-3C4B-4A12-ACD5-86D556A86C57}"/>
              </a:ext>
            </a:extLst>
          </p:cNvPr>
          <p:cNvSpPr/>
          <p:nvPr/>
        </p:nvSpPr>
        <p:spPr>
          <a:xfrm>
            <a:off x="0" y="7987902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sz="1600" dirty="0">
              <a:latin typeface="Marianne" panose="02000000000000000000" pitchFamily="50" charset="0"/>
              <a:ea typeface="Roboto" pitchFamily="2" charset="0"/>
            </a:endParaRPr>
          </a:p>
          <a:p>
            <a:r>
              <a:rPr lang="fr-FR" sz="800" i="1" dirty="0">
                <a:latin typeface="Marianne" panose="02000000000000000000" pitchFamily="50" charset="0"/>
                <a:ea typeface="Roboto" pitchFamily="2" charset="0"/>
              </a:rPr>
              <a:t>* La liste des communes éligibles est téléchargeable en page 2</a:t>
            </a:r>
          </a:p>
        </p:txBody>
      </p:sp>
      <p:pic>
        <p:nvPicPr>
          <p:cNvPr id="12" name="Picture 12" descr="Afficher l’image source">
            <a:extLst>
              <a:ext uri="{FF2B5EF4-FFF2-40B4-BE49-F238E27FC236}">
                <a16:creationId xmlns:a16="http://schemas.microsoft.com/office/drawing/2014/main" id="{36824CF9-2A97-46EE-A198-A1C4316FF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901" y="5873716"/>
            <a:ext cx="594211" cy="34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e 30">
            <a:extLst>
              <a:ext uri="{FF2B5EF4-FFF2-40B4-BE49-F238E27FC236}">
                <a16:creationId xmlns:a16="http://schemas.microsoft.com/office/drawing/2014/main" id="{FF273BD4-3C87-4613-A2EA-AC8A442211AB}"/>
              </a:ext>
            </a:extLst>
          </p:cNvPr>
          <p:cNvGrpSpPr/>
          <p:nvPr/>
        </p:nvGrpSpPr>
        <p:grpSpPr>
          <a:xfrm>
            <a:off x="3851184" y="8641198"/>
            <a:ext cx="2743201" cy="333708"/>
            <a:chOff x="3851184" y="8641198"/>
            <a:chExt cx="2743201" cy="333708"/>
          </a:xfrm>
        </p:grpSpPr>
        <p:sp>
          <p:nvSpPr>
            <p:cNvPr id="32" name="Rectangle : coins arrondis 31">
              <a:extLst>
                <a:ext uri="{FF2B5EF4-FFF2-40B4-BE49-F238E27FC236}">
                  <a16:creationId xmlns:a16="http://schemas.microsoft.com/office/drawing/2014/main" id="{1045F5FC-6462-45C8-B469-067EBDF1FE89}"/>
                </a:ext>
              </a:extLst>
            </p:cNvPr>
            <p:cNvSpPr/>
            <p:nvPr/>
          </p:nvSpPr>
          <p:spPr>
            <a:xfrm>
              <a:off x="3851184" y="8641198"/>
              <a:ext cx="2743201" cy="321945"/>
            </a:xfrm>
            <a:prstGeom prst="roundRect">
              <a:avLst>
                <a:gd name="adj" fmla="val 50000"/>
              </a:avLst>
            </a:prstGeom>
            <a:solidFill>
              <a:srgbClr val="0F9D4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95EA918-D23E-4020-AE37-736114F5D498}"/>
                </a:ext>
              </a:extLst>
            </p:cNvPr>
            <p:cNvSpPr/>
            <p:nvPr/>
          </p:nvSpPr>
          <p:spPr>
            <a:xfrm>
              <a:off x="3851184" y="8676456"/>
              <a:ext cx="2743200" cy="29845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 b="1" kern="1200" dirty="0">
                  <a:solidFill>
                    <a:srgbClr val="FFFFFF"/>
                  </a:solidFill>
                  <a:effectLst/>
                  <a:latin typeface="Marianne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agirpourlatransition.ademe.fr/entreprises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EF7DD128-BAEE-479A-8AE8-530C2557F0C9}"/>
              </a:ext>
            </a:extLst>
          </p:cNvPr>
          <p:cNvGrpSpPr/>
          <p:nvPr/>
        </p:nvGrpSpPr>
        <p:grpSpPr>
          <a:xfrm>
            <a:off x="3614965" y="7779494"/>
            <a:ext cx="3231328" cy="711821"/>
            <a:chOff x="3614965" y="7779494"/>
            <a:chExt cx="3231328" cy="711821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5E6E227C-6483-4A0C-A691-47F5C008F7F1}"/>
                </a:ext>
              </a:extLst>
            </p:cNvPr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70" r="43902" b="40892"/>
            <a:stretch/>
          </p:blipFill>
          <p:spPr bwMode="auto">
            <a:xfrm>
              <a:off x="5582975" y="7819941"/>
              <a:ext cx="117227" cy="48514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6E6A35D7-F2BD-4442-BF72-77B863D56A10}"/>
                </a:ext>
              </a:extLst>
            </p:cNvPr>
            <p:cNvGrpSpPr/>
            <p:nvPr/>
          </p:nvGrpSpPr>
          <p:grpSpPr>
            <a:xfrm>
              <a:off x="3614965" y="7779494"/>
              <a:ext cx="3145155" cy="506730"/>
              <a:chOff x="3614965" y="7779494"/>
              <a:chExt cx="3145155" cy="50673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5FE1F29-9BE5-4F1B-B8C0-93B4C100CEC0}"/>
                  </a:ext>
                </a:extLst>
              </p:cNvPr>
              <p:cNvPicPr/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902" b="40892"/>
              <a:stretch/>
            </p:blipFill>
            <p:spPr bwMode="auto">
              <a:xfrm>
                <a:off x="3614965" y="7801084"/>
                <a:ext cx="1392555" cy="48514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84B58BFB-60C0-4DE3-8D10-B50EE21B59C1}"/>
                  </a:ext>
                </a:extLst>
              </p:cNvPr>
              <p:cNvPicPr/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7675" y="7779494"/>
                <a:ext cx="579755" cy="454025"/>
              </a:xfrm>
              <a:prstGeom prst="rect">
                <a:avLst/>
              </a:prstGeom>
              <a:noFill/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41EF7B72-891A-40E2-BDAC-FC083FD61A2E}"/>
                  </a:ext>
                </a:extLst>
              </p:cNvPr>
              <p:cNvPicPr/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5"/>
              <a:stretch/>
            </p:blipFill>
            <p:spPr bwMode="auto">
              <a:xfrm>
                <a:off x="5651410" y="7801719"/>
                <a:ext cx="1108710" cy="45593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F1C6453E-3929-4215-A10A-5D4C168C3EA6}"/>
                </a:ext>
              </a:extLst>
            </p:cNvPr>
            <p:cNvSpPr txBox="1"/>
            <p:nvPr/>
          </p:nvSpPr>
          <p:spPr>
            <a:xfrm>
              <a:off x="3628741" y="8275871"/>
              <a:ext cx="32175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" i="1" dirty="0">
                  <a:solidFill>
                    <a:schemeClr val="tx2"/>
                  </a:solidFill>
                  <a:latin typeface="Marianne" panose="02000000000000000000" pitchFamily="50" charset="0"/>
                </a:rPr>
                <a:t>Ce projet est financé par le Fonds Européen de Développement Régional - Financement dans le cadre de la réponse de l’Union à la pandémie de COVID 19</a:t>
              </a:r>
              <a:endParaRPr lang="fr-FR" sz="400" dirty="0">
                <a:solidFill>
                  <a:schemeClr val="tx2"/>
                </a:solidFill>
                <a:latin typeface="Marianne" panose="020000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56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18AB625-6641-48AB-92E0-789D60B38657}"/>
              </a:ext>
            </a:extLst>
          </p:cNvPr>
          <p:cNvSpPr/>
          <p:nvPr/>
        </p:nvSpPr>
        <p:spPr>
          <a:xfrm>
            <a:off x="-62392" y="5724128"/>
            <a:ext cx="6982783" cy="661883"/>
          </a:xfrm>
          <a:prstGeom prst="rect">
            <a:avLst/>
          </a:prstGeom>
          <a:solidFill>
            <a:srgbClr val="005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005C56"/>
              </a:solidFill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A1432341-A969-40B6-A4B7-D6AD71CF43EE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392" y="8022756"/>
            <a:ext cx="6871684" cy="11212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0E7FE2-0FB1-44CD-B36D-6569FD02359F}"/>
              </a:ext>
            </a:extLst>
          </p:cNvPr>
          <p:cNvSpPr/>
          <p:nvPr/>
        </p:nvSpPr>
        <p:spPr>
          <a:xfrm>
            <a:off x="-18497" y="-36512"/>
            <a:ext cx="6871684" cy="1182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B28FFD9-7D58-4F43-BEC0-A922015E6C32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497" y="-100438"/>
            <a:ext cx="6871684" cy="121317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8144F4D-2710-480C-B79B-A58E9CBD0C71}"/>
              </a:ext>
            </a:extLst>
          </p:cNvPr>
          <p:cNvSpPr txBox="1"/>
          <p:nvPr/>
        </p:nvSpPr>
        <p:spPr>
          <a:xfrm>
            <a:off x="260648" y="1115616"/>
            <a:ext cx="6333738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rgbClr val="015D58"/>
                </a:solidFill>
                <a:latin typeface="Marianne" panose="02000000000000000000" pitchFamily="50" charset="0"/>
              </a:rPr>
              <a:t>Sont éligibles au Fonds Tourisme Durable :</a:t>
            </a:r>
          </a:p>
          <a:p>
            <a:endParaRPr lang="fr-FR" sz="800" b="1" dirty="0">
              <a:solidFill>
                <a:srgbClr val="015D58"/>
              </a:solidFill>
              <a:latin typeface="Marianne" panose="02000000000000000000" pitchFamily="50" charset="0"/>
            </a:endParaRPr>
          </a:p>
          <a:p>
            <a:r>
              <a:rPr lang="fr-FR" sz="1100" b="1" dirty="0">
                <a:latin typeface="Marianne" panose="02000000000000000000" pitchFamily="50" charset="0"/>
              </a:rPr>
              <a:t>Formes juridiques :</a:t>
            </a:r>
          </a:p>
          <a:p>
            <a:r>
              <a:rPr lang="fr-FR" sz="1100" dirty="0">
                <a:latin typeface="Marianne" panose="02000000000000000000" pitchFamily="50" charset="0"/>
              </a:rPr>
              <a:t>TPE et PME, associations (loi 1901), SCOP et sociétés d’économie mixte, régies communales, sociétés publiques locales, délégation de service public.</a:t>
            </a:r>
          </a:p>
          <a:p>
            <a:endParaRPr lang="fr-FR" sz="800" b="1" dirty="0">
              <a:latin typeface="Marianne" panose="02000000000000000000" pitchFamily="50" charset="0"/>
            </a:endParaRPr>
          </a:p>
          <a:p>
            <a:r>
              <a:rPr lang="fr-FR" sz="1100" b="1" dirty="0">
                <a:latin typeface="Marianne" panose="02000000000000000000" pitchFamily="50" charset="0"/>
              </a:rPr>
              <a:t>Activités :</a:t>
            </a:r>
          </a:p>
          <a:p>
            <a:pPr marL="374650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Restauration traditionnelle - NAF 56.10A 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Services de traiteurs - activité évènementielle - NAF 56.21Z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Hôtels et hébergement similaire - NAF 55.10Z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Terrains de camping et parcs pour caravanes ou véhicules de loisirs - NAF 55.30Z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Hébergement touristique et autre hébergement de courte durée - NAF 55.20Z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Autres hébergements - NAF 55.90Z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Tourisme social du type villages vacances, colonies de vacances, auberges de jeunesse, centres sportifs… - NAF 55.20Z</a:t>
            </a:r>
          </a:p>
          <a:p>
            <a:pPr marL="374650" lvl="1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Marianne" panose="02000000000000000000" pitchFamily="50" charset="0"/>
              </a:rPr>
              <a:t>Pour les </a:t>
            </a:r>
            <a:r>
              <a:rPr lang="fr-FR" sz="1100" b="1" dirty="0">
                <a:latin typeface="Marianne" panose="02000000000000000000" pitchFamily="50" charset="0"/>
              </a:rPr>
              <a:t>activités d’agritourisme</a:t>
            </a:r>
            <a:r>
              <a:rPr lang="fr-FR" sz="1100" dirty="0">
                <a:latin typeface="Marianne" panose="02000000000000000000" pitchFamily="50" charset="0"/>
              </a:rPr>
              <a:t> avec un code NAF agricole, l’activité hébergement et/ou restauration doit représenter 30% min </a:t>
            </a:r>
            <a:r>
              <a:rPr lang="fr-FR" sz="900" i="1" dirty="0"/>
              <a:t>(vérifier les codes NAF auprès de la Région ou de CCI Centre-Val de Loire)</a:t>
            </a:r>
            <a:endParaRPr lang="fr-FR" sz="1100" dirty="0">
              <a:latin typeface="Marianne" panose="02000000000000000000" pitchFamily="50" charset="0"/>
            </a:endParaRPr>
          </a:p>
          <a:p>
            <a:pPr marL="0" lvl="1"/>
            <a:endParaRPr lang="fr-FR" sz="800" b="1" dirty="0">
              <a:latin typeface="Marianne" panose="02000000000000000000" pitchFamily="50" charset="0"/>
            </a:endParaRPr>
          </a:p>
          <a:p>
            <a:pPr marL="0" lvl="1"/>
            <a:r>
              <a:rPr lang="fr-FR" sz="1100" b="1" dirty="0">
                <a:solidFill>
                  <a:srgbClr val="015D58"/>
                </a:solidFill>
                <a:latin typeface="Marianne" panose="02000000000000000000" pitchFamily="50" charset="0"/>
              </a:rPr>
              <a:t>Localisation : </a:t>
            </a:r>
            <a:r>
              <a:rPr lang="fr-FR" sz="1100" dirty="0">
                <a:latin typeface="Marianne" panose="02000000000000000000" pitchFamily="50" charset="0"/>
              </a:rPr>
              <a:t>territoires ruraux (</a:t>
            </a:r>
            <a:r>
              <a:rPr lang="fr-FR" sz="1100" dirty="0">
                <a:latin typeface="Marianne" panose="02000000000000000000" pitchFamily="50" charset="0"/>
                <a:hlinkClick r:id="rId5"/>
              </a:rPr>
              <a:t>liste des communes éligibles</a:t>
            </a:r>
            <a:r>
              <a:rPr lang="fr-FR" sz="1100" dirty="0">
                <a:latin typeface="Marianne" panose="02000000000000000000" pitchFamily="50" charset="0"/>
              </a:rPr>
              <a:t>)</a:t>
            </a:r>
          </a:p>
          <a:p>
            <a:pPr marL="0" lvl="1"/>
            <a:endParaRPr lang="fr-FR" sz="800" b="1" dirty="0">
              <a:latin typeface="Marianne" panose="02000000000000000000" pitchFamily="50" charset="0"/>
            </a:endParaRPr>
          </a:p>
          <a:p>
            <a:pPr marL="0" lvl="1"/>
            <a:r>
              <a:rPr lang="fr-FR" sz="1100" b="1" dirty="0">
                <a:solidFill>
                  <a:srgbClr val="015D58"/>
                </a:solidFill>
                <a:latin typeface="Marianne" panose="02000000000000000000" pitchFamily="50" charset="0"/>
              </a:rPr>
              <a:t>Actions éligibles : </a:t>
            </a:r>
            <a:r>
              <a:rPr lang="fr-FR" sz="1100" dirty="0">
                <a:latin typeface="Marianne" panose="02000000000000000000" pitchFamily="50" charset="0"/>
              </a:rPr>
              <a:t>consultez la liste des actions éligibles au </a:t>
            </a:r>
            <a:r>
              <a:rPr lang="fr-FR" sz="1100" dirty="0">
                <a:latin typeface="Marianne" panose="02000000000000000000" pitchFamily="50" charset="0"/>
                <a:hlinkClick r:id="rId5"/>
              </a:rPr>
              <a:t>Fonds Tourisme Durable </a:t>
            </a:r>
            <a:r>
              <a:rPr lang="fr-FR" sz="1100" dirty="0">
                <a:latin typeface="Marianne" panose="02000000000000000000" pitchFamily="50" charset="0"/>
              </a:rPr>
              <a:t>et leurs </a:t>
            </a:r>
            <a:r>
              <a:rPr lang="fr-FR" sz="1100" dirty="0">
                <a:latin typeface="Marianne" panose="02000000000000000000" pitchFamily="50" charset="0"/>
                <a:hlinkClick r:id="rId5"/>
              </a:rPr>
              <a:t>définitions</a:t>
            </a:r>
            <a:r>
              <a:rPr lang="fr-FR" sz="1100" dirty="0">
                <a:latin typeface="Marianne" panose="02000000000000000000" pitchFamily="50" charset="0"/>
              </a:rPr>
              <a:t>.</a:t>
            </a:r>
          </a:p>
          <a:p>
            <a:pPr algn="just"/>
            <a:endParaRPr lang="fr-FR" sz="800" dirty="0">
              <a:latin typeface="Marianne" panose="02000000000000000000" pitchFamily="50" charset="0"/>
            </a:endParaRPr>
          </a:p>
          <a:p>
            <a:pPr algn="just"/>
            <a:r>
              <a:rPr lang="fr-FR" sz="1100" dirty="0">
                <a:latin typeface="Marianne" panose="02000000000000000000" pitchFamily="50" charset="0"/>
              </a:rPr>
              <a:t>Les opérations pour lesquelles le montant total d’aide est inférieur à 5 000 € ou supérieur à 200 000 € ne sont pas éligibles au Fonds Tourisme Durable. </a:t>
            </a:r>
          </a:p>
          <a:p>
            <a:pPr marL="0" lvl="1" algn="just"/>
            <a:r>
              <a:rPr lang="fr-FR" sz="1100" dirty="0">
                <a:latin typeface="Marianne" panose="02000000000000000000" pitchFamily="50" charset="0"/>
              </a:rPr>
              <a:t>Le coût total de l’opération (composée d’un ou plusieurs investissements et/ou étude) doit être supérieur au montant total de l’aide proposée par l’ADEME.</a:t>
            </a:r>
          </a:p>
        </p:txBody>
      </p:sp>
      <p:sp>
        <p:nvSpPr>
          <p:cNvPr id="7" name="ZoneTexte 3">
            <a:extLst>
              <a:ext uri="{FF2B5EF4-FFF2-40B4-BE49-F238E27FC236}">
                <a16:creationId xmlns:a16="http://schemas.microsoft.com/office/drawing/2014/main" id="{07CCAB92-790E-457B-9A7C-6C1A38FA5590}"/>
              </a:ext>
            </a:extLst>
          </p:cNvPr>
          <p:cNvSpPr txBox="1"/>
          <p:nvPr/>
        </p:nvSpPr>
        <p:spPr>
          <a:xfrm>
            <a:off x="260648" y="5809947"/>
            <a:ext cx="6201431" cy="49244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>
                <a:solidFill>
                  <a:srgbClr val="ECEBE9"/>
                </a:solidFill>
              </a:rPr>
              <a:t>Vous souhaitez bénéficier du Fonds Tourisme Durable,</a:t>
            </a:r>
          </a:p>
          <a:p>
            <a:pPr algn="ctr"/>
            <a:r>
              <a:rPr lang="fr-FR" sz="1200" b="1" dirty="0">
                <a:solidFill>
                  <a:srgbClr val="ECEBE9"/>
                </a:solidFill>
              </a:rPr>
              <a:t> Contactez-nous pour valider votre éligibilité au dispositif !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4D4BF2E-9896-4EC0-A661-82B893495B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0900" y="7782467"/>
            <a:ext cx="1154136" cy="42907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4B51D235-1D31-4595-8593-9C2F45E488FA}"/>
              </a:ext>
            </a:extLst>
          </p:cNvPr>
          <p:cNvSpPr txBox="1"/>
          <p:nvPr/>
        </p:nvSpPr>
        <p:spPr>
          <a:xfrm>
            <a:off x="666424" y="6713656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latin typeface="Marianne" panose="02000000000000000000" pitchFamily="50" charset="0"/>
              </a:rPr>
              <a:t>Région Centre-Val de Loire</a:t>
            </a:r>
          </a:p>
          <a:p>
            <a:r>
              <a:rPr lang="fr-FR" sz="1050" dirty="0">
                <a:latin typeface="Marianne" panose="02000000000000000000" pitchFamily="50" charset="0"/>
              </a:rPr>
              <a:t>Maëlle Cloarec</a:t>
            </a:r>
          </a:p>
          <a:p>
            <a:r>
              <a:rPr lang="fr-FR" sz="1050" dirty="0">
                <a:latin typeface="Marianne" panose="02000000000000000000" pitchFamily="50" charset="0"/>
              </a:rPr>
              <a:t>Direction du Tourisme</a:t>
            </a:r>
          </a:p>
          <a:p>
            <a:r>
              <a:rPr lang="fr-FR" sz="1050" dirty="0">
                <a:latin typeface="Marianne" panose="02000000000000000000" pitchFamily="50" charset="0"/>
                <a:hlinkClick r:id="rId7"/>
              </a:rPr>
              <a:t>maelle.cloarec@centrevaldeloire.fr</a:t>
            </a:r>
            <a:endParaRPr lang="fr-FR" sz="1050" dirty="0">
              <a:latin typeface="Marianne" panose="02000000000000000000" pitchFamily="50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26AFC53-6545-47D7-B8B3-A25B2462DC52}"/>
              </a:ext>
            </a:extLst>
          </p:cNvPr>
          <p:cNvSpPr txBox="1"/>
          <p:nvPr/>
        </p:nvSpPr>
        <p:spPr>
          <a:xfrm>
            <a:off x="3969501" y="6732240"/>
            <a:ext cx="21958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latin typeface="Marianne" panose="02000000000000000000" pitchFamily="50" charset="0"/>
              </a:rPr>
              <a:t>CCI Centre-Val de Loire</a:t>
            </a:r>
          </a:p>
          <a:p>
            <a:r>
              <a:rPr lang="fr-FR" sz="1050" dirty="0" err="1">
                <a:latin typeface="Marianne" panose="02000000000000000000" pitchFamily="50" charset="0"/>
              </a:rPr>
              <a:t>Mevenig</a:t>
            </a:r>
            <a:r>
              <a:rPr lang="fr-FR" sz="1050" dirty="0">
                <a:latin typeface="Marianne" panose="02000000000000000000" pitchFamily="50" charset="0"/>
              </a:rPr>
              <a:t> </a:t>
            </a:r>
            <a:r>
              <a:rPr lang="fr-FR" sz="1050" dirty="0" err="1">
                <a:latin typeface="Marianne" panose="02000000000000000000" pitchFamily="50" charset="0"/>
              </a:rPr>
              <a:t>Choblet</a:t>
            </a:r>
            <a:endParaRPr lang="fr-FR" sz="1050" dirty="0">
              <a:latin typeface="Marianne" panose="02000000000000000000" pitchFamily="50" charset="0"/>
            </a:endParaRPr>
          </a:p>
          <a:p>
            <a:r>
              <a:rPr lang="fr-FR" sz="1050" dirty="0">
                <a:latin typeface="Marianne" panose="02000000000000000000" pitchFamily="50" charset="0"/>
              </a:rPr>
              <a:t>Responsable Régional du Tourisme</a:t>
            </a:r>
          </a:p>
          <a:p>
            <a:r>
              <a:rPr lang="fr-FR" sz="1050" dirty="0">
                <a:latin typeface="Marianne" panose="02000000000000000000" pitchFamily="50" charset="0"/>
                <a:hlinkClick r:id="rId8"/>
              </a:rPr>
              <a:t>mevenig.choblet@centre.cci.fr</a:t>
            </a:r>
            <a:endParaRPr lang="fr-FR" sz="1050" dirty="0">
              <a:latin typeface="Marianne" panose="020000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64892A-CB39-4822-9951-F317C86ECC94}"/>
              </a:ext>
            </a:extLst>
          </p:cNvPr>
          <p:cNvSpPr/>
          <p:nvPr/>
        </p:nvSpPr>
        <p:spPr>
          <a:xfrm>
            <a:off x="2962136" y="6444208"/>
            <a:ext cx="736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u="sng" dirty="0">
                <a:solidFill>
                  <a:srgbClr val="015D58"/>
                </a:solidFill>
                <a:latin typeface="Marianne" panose="02000000000000000000" pitchFamily="50" charset="0"/>
              </a:rPr>
              <a:t>Contacts</a:t>
            </a:r>
            <a:endParaRPr lang="fr-FR" b="1" dirty="0">
              <a:solidFill>
                <a:srgbClr val="015D58"/>
              </a:solidFill>
              <a:latin typeface="Marianne" panose="02000000000000000000" pitchFamily="50" charset="0"/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0CABCF0-080C-4A97-BF45-AE3236E87A7F}"/>
              </a:ext>
            </a:extLst>
          </p:cNvPr>
          <p:cNvGrpSpPr/>
          <p:nvPr/>
        </p:nvGrpSpPr>
        <p:grpSpPr>
          <a:xfrm>
            <a:off x="3851184" y="8641198"/>
            <a:ext cx="2787967" cy="333708"/>
            <a:chOff x="3851184" y="8641198"/>
            <a:chExt cx="2787967" cy="333708"/>
          </a:xfrm>
        </p:grpSpPr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53C702C8-C60A-4595-A221-55CA4E1076E0}"/>
                </a:ext>
              </a:extLst>
            </p:cNvPr>
            <p:cNvSpPr/>
            <p:nvPr/>
          </p:nvSpPr>
          <p:spPr>
            <a:xfrm>
              <a:off x="3851184" y="8641198"/>
              <a:ext cx="2743201" cy="321945"/>
            </a:xfrm>
            <a:prstGeom prst="roundRect">
              <a:avLst>
                <a:gd name="adj" fmla="val 50000"/>
              </a:avLst>
            </a:prstGeom>
            <a:solidFill>
              <a:srgbClr val="0F9D4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2DD2135-85B1-44AF-A4A8-9129A6061923}"/>
                </a:ext>
              </a:extLst>
            </p:cNvPr>
            <p:cNvSpPr/>
            <p:nvPr/>
          </p:nvSpPr>
          <p:spPr>
            <a:xfrm>
              <a:off x="3895951" y="8676456"/>
              <a:ext cx="2743200" cy="29845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 b="1" kern="1200" dirty="0">
                  <a:solidFill>
                    <a:srgbClr val="FFFFFF"/>
                  </a:solidFill>
                  <a:effectLst/>
                  <a:latin typeface="Marianne" panose="020000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agirpourlatransition.ademe.fr/entreprises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94DF1AF6-8836-43D6-BE96-A105BC99A3D5}"/>
              </a:ext>
            </a:extLst>
          </p:cNvPr>
          <p:cNvGrpSpPr/>
          <p:nvPr/>
        </p:nvGrpSpPr>
        <p:grpSpPr>
          <a:xfrm>
            <a:off x="3673564" y="7758596"/>
            <a:ext cx="3067804" cy="506730"/>
            <a:chOff x="3673564" y="7758596"/>
            <a:chExt cx="3067804" cy="506730"/>
          </a:xfrm>
        </p:grpSpPr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B8FF155-6824-4DEF-BE62-AAEEC4CF27B7}"/>
                </a:ext>
              </a:extLst>
            </p:cNvPr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6274" y="7758596"/>
              <a:ext cx="579755" cy="454025"/>
            </a:xfrm>
            <a:prstGeom prst="rect">
              <a:avLst/>
            </a:prstGeom>
            <a:noFill/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07464EA9-73A0-4CF7-B7A2-90965EAAA20E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70" r="43902" b="40892"/>
            <a:stretch/>
          </p:blipFill>
          <p:spPr bwMode="auto">
            <a:xfrm>
              <a:off x="5646583" y="7780186"/>
              <a:ext cx="117227" cy="48514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4308C66B-44CA-4298-B785-0ACB79CF1022}"/>
                </a:ext>
              </a:extLst>
            </p:cNvPr>
            <p:cNvPicPr/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5"/>
            <a:stretch/>
          </p:blipFill>
          <p:spPr bwMode="auto">
            <a:xfrm>
              <a:off x="5710009" y="7780821"/>
              <a:ext cx="1031359" cy="4559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7C117C5B-DFA5-48E3-8108-C4285CB17E60}"/>
                </a:ext>
              </a:extLst>
            </p:cNvPr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902" b="40892"/>
            <a:stretch/>
          </p:blipFill>
          <p:spPr bwMode="auto">
            <a:xfrm>
              <a:off x="3673564" y="7780186"/>
              <a:ext cx="1392555" cy="48514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21" name="Image 20">
            <a:extLst>
              <a:ext uri="{FF2B5EF4-FFF2-40B4-BE49-F238E27FC236}">
                <a16:creationId xmlns:a16="http://schemas.microsoft.com/office/drawing/2014/main" id="{F7CD142E-918E-4881-B313-0834BB0668D5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0" r="43902" b="40892"/>
          <a:stretch/>
        </p:blipFill>
        <p:spPr bwMode="auto">
          <a:xfrm>
            <a:off x="3573016" y="7787204"/>
            <a:ext cx="117227" cy="485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F21C7D7-C262-4523-BAB4-EF729385ED09}"/>
              </a:ext>
            </a:extLst>
          </p:cNvPr>
          <p:cNvCxnSpPr>
            <a:cxnSpLocks/>
          </p:cNvCxnSpPr>
          <p:nvPr/>
        </p:nvCxnSpPr>
        <p:spPr>
          <a:xfrm>
            <a:off x="3356992" y="6804248"/>
            <a:ext cx="0" cy="576064"/>
          </a:xfrm>
          <a:prstGeom prst="line">
            <a:avLst/>
          </a:prstGeom>
          <a:ln>
            <a:solidFill>
              <a:srgbClr val="005C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EC1AED81-BA20-4FB1-A674-8A243195E091}"/>
              </a:ext>
            </a:extLst>
          </p:cNvPr>
          <p:cNvSpPr txBox="1"/>
          <p:nvPr/>
        </p:nvSpPr>
        <p:spPr>
          <a:xfrm>
            <a:off x="3628741" y="8275871"/>
            <a:ext cx="32175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i="1" dirty="0">
                <a:solidFill>
                  <a:schemeClr val="tx2"/>
                </a:solidFill>
                <a:latin typeface="Marianne" panose="02000000000000000000" pitchFamily="50" charset="0"/>
              </a:rPr>
              <a:t>Ce projet est financé par le Fonds Européen de Développement Régional - Financement dans le cadre de la réponse de l’Union à la pandémie de COVID 19</a:t>
            </a:r>
            <a:endParaRPr lang="fr-FR" sz="400" dirty="0">
              <a:solidFill>
                <a:schemeClr val="tx2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35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D64FFBEB763449A402E37F3E85D469" ma:contentTypeVersion="15" ma:contentTypeDescription="Crée un document." ma:contentTypeScope="" ma:versionID="7113e00e76311470deb355b4a41d567a">
  <xsd:schema xmlns:xsd="http://www.w3.org/2001/XMLSchema" xmlns:xs="http://www.w3.org/2001/XMLSchema" xmlns:p="http://schemas.microsoft.com/office/2006/metadata/properties" xmlns:ns2="0558b104-cc30-47f6-b7bb-15c8b5afdaaa" xmlns:ns3="8548a682-bbc1-40eb-b83a-3fd55f6ec8ab" targetNamespace="http://schemas.microsoft.com/office/2006/metadata/properties" ma:root="true" ma:fieldsID="6eec5909f7a09012cc6e30d4322c2dba" ns2:_="" ns3:_="">
    <xsd:import namespace="0558b104-cc30-47f6-b7bb-15c8b5afdaaa"/>
    <xsd:import namespace="8548a682-bbc1-40eb-b83a-3fd55f6ec8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8b104-cc30-47f6-b7bb-15c8b5afda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88ebead-a5cc-4640-a50b-65e7ec4ff8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8a682-bbc1-40eb-b83a-3fd55f6ec8a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1b07da9-588c-43e4-8e02-27948d99c1f7}" ma:internalName="TaxCatchAll" ma:showField="CatchAllData" ma:web="8548a682-bbc1-40eb-b83a-3fd55f6ec8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58b104-cc30-47f6-b7bb-15c8b5afdaaa">
      <Terms xmlns="http://schemas.microsoft.com/office/infopath/2007/PartnerControls"/>
    </lcf76f155ced4ddcb4097134ff3c332f>
    <TaxCatchAll xmlns="8548a682-bbc1-40eb-b83a-3fd55f6ec8a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56B3FA-28A5-4CCF-ADD4-D798A45E63D6}"/>
</file>

<file path=customXml/itemProps2.xml><?xml version="1.0" encoding="utf-8"?>
<ds:datastoreItem xmlns:ds="http://schemas.openxmlformats.org/officeDocument/2006/customXml" ds:itemID="{82A3526E-FE2A-42C5-A3EE-501797E6211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31a77247-dbd4-4e2b-bd05-6c502f9e31c3"/>
    <ds:schemaRef ds:uri="bd096f43-a6f0-4079-bccb-d1f3638a6f8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E35D59-22D2-4E2F-86C0-43F7B8E5D5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6304</TotalTime>
  <Words>305</Words>
  <Application>Microsoft Office PowerPoint</Application>
  <PresentationFormat>Affichage à l'écran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Marianne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Gladys Andreau</dc:creator>
  <cp:lastModifiedBy>CLOAREC Maelle</cp:lastModifiedBy>
  <cp:revision>180</cp:revision>
  <cp:lastPrinted>2021-03-30T09:32:17Z</cp:lastPrinted>
  <dcterms:created xsi:type="dcterms:W3CDTF">2018-08-29T08:02:49Z</dcterms:created>
  <dcterms:modified xsi:type="dcterms:W3CDTF">2022-03-04T10:20:11Z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0x010100202E42892F1BAB42BE7E9331A7CE30B5</vt:lpwstr>
  </property>
</Properties>
</file>